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1" r:id="rId6"/>
    <p:sldId id="259" r:id="rId7"/>
    <p:sldId id="262" r:id="rId8"/>
    <p:sldId id="263" r:id="rId9"/>
    <p:sldId id="270" r:id="rId10"/>
    <p:sldId id="271" r:id="rId11"/>
    <p:sldId id="272" r:id="rId12"/>
    <p:sldId id="265" r:id="rId13"/>
    <p:sldId id="266" r:id="rId14"/>
    <p:sldId id="267" r:id="rId15"/>
    <p:sldId id="268" r:id="rId16"/>
    <p:sldId id="273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32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A4C08D-3F4C-4632-B52B-60122B1C9DAF}" v="977" dt="2021-05-08T01:07:06.111"/>
    <p1510:client id="{ED85F016-6961-4731-A621-0134042B85D4}" v="8" dt="2021-05-07T03:02:20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53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84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27.png"/><Relationship Id="rId10" Type="http://schemas.openxmlformats.org/officeDocument/2006/relationships/image" Target="../media/image36.svg"/><Relationship Id="rId4" Type="http://schemas.openxmlformats.org/officeDocument/2006/relationships/image" Target="../media/image20.sv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Part iv project seminar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7CEBFF"/>
                </a:solidFill>
              </a:rPr>
              <a:t>Project #116 how much slack is in a multiprocessor schedule?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13670-D54C-4D98-ABCA-73276B34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Our research intent</a:t>
            </a:r>
            <a:endParaRPr lang="en-NZ">
              <a:solidFill>
                <a:srgbClr val="FFFEFF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C7E4C9-6B44-4A25-BBD9-65519E35ED5B}"/>
              </a:ext>
            </a:extLst>
          </p:cNvPr>
          <p:cNvGrpSpPr/>
          <p:nvPr/>
        </p:nvGrpSpPr>
        <p:grpSpPr>
          <a:xfrm>
            <a:off x="631312" y="2231593"/>
            <a:ext cx="3262500" cy="3577501"/>
            <a:chOff x="631312" y="2231593"/>
            <a:chExt cx="3262500" cy="357750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0C82094-BE17-4A2B-9BEE-47DF076636C9}"/>
                </a:ext>
              </a:extLst>
            </p:cNvPr>
            <p:cNvSpPr/>
            <p:nvPr/>
          </p:nvSpPr>
          <p:spPr>
            <a:xfrm>
              <a:off x="1267499" y="2231593"/>
              <a:ext cx="1990125" cy="1990125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ctangle 5" descr="Network">
              <a:extLst>
                <a:ext uri="{FF2B5EF4-FFF2-40B4-BE49-F238E27FC236}">
                  <a16:creationId xmlns:a16="http://schemas.microsoft.com/office/drawing/2014/main" id="{C5E115CF-4EE3-40D3-840C-A3EF6473E16F}"/>
                </a:ext>
              </a:extLst>
            </p:cNvPr>
            <p:cNvSpPr/>
            <p:nvPr/>
          </p:nvSpPr>
          <p:spPr>
            <a:xfrm>
              <a:off x="1691624" y="2655718"/>
              <a:ext cx="1141875" cy="1141875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23CFC4B-7FEC-4033-A310-FBF79F7AFA9F}"/>
                </a:ext>
              </a:extLst>
            </p:cNvPr>
            <p:cNvSpPr/>
            <p:nvPr/>
          </p:nvSpPr>
          <p:spPr>
            <a:xfrm>
              <a:off x="631312" y="4841594"/>
              <a:ext cx="3262500" cy="967500"/>
            </a:xfrm>
            <a:custGeom>
              <a:avLst/>
              <a:gdLst>
                <a:gd name="connsiteX0" fmla="*/ 0 w 3262500"/>
                <a:gd name="connsiteY0" fmla="*/ 0 h 967500"/>
                <a:gd name="connsiteX1" fmla="*/ 3262500 w 3262500"/>
                <a:gd name="connsiteY1" fmla="*/ 0 h 967500"/>
                <a:gd name="connsiteX2" fmla="*/ 3262500 w 3262500"/>
                <a:gd name="connsiteY2" fmla="*/ 967500 h 967500"/>
                <a:gd name="connsiteX3" fmla="*/ 0 w 3262500"/>
                <a:gd name="connsiteY3" fmla="*/ 967500 h 967500"/>
                <a:gd name="connsiteX4" fmla="*/ 0 w 3262500"/>
                <a:gd name="connsiteY4" fmla="*/ 0 h 9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2500" h="967500">
                  <a:moveTo>
                    <a:pt x="0" y="0"/>
                  </a:moveTo>
                  <a:lnTo>
                    <a:pt x="3262500" y="0"/>
                  </a:lnTo>
                  <a:lnTo>
                    <a:pt x="3262500" y="967500"/>
                  </a:lnTo>
                  <a:lnTo>
                    <a:pt x="0" y="9675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400" kern="1200">
                  <a:solidFill>
                    <a:schemeClr val="bg1"/>
                  </a:solidFill>
                </a:rPr>
                <a:t>Analyse slack in different graphs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209ABA-23DF-411C-8930-FA4AD85634C1}"/>
              </a:ext>
            </a:extLst>
          </p:cNvPr>
          <p:cNvGrpSpPr/>
          <p:nvPr/>
        </p:nvGrpSpPr>
        <p:grpSpPr>
          <a:xfrm>
            <a:off x="4464750" y="2231593"/>
            <a:ext cx="3262500" cy="3577501"/>
            <a:chOff x="4464750" y="2231593"/>
            <a:chExt cx="3262500" cy="35775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E9CD03-006C-4FE6-A2C6-0882F2EF1C58}"/>
                </a:ext>
              </a:extLst>
            </p:cNvPr>
            <p:cNvSpPr/>
            <p:nvPr/>
          </p:nvSpPr>
          <p:spPr>
            <a:xfrm>
              <a:off x="5100937" y="2231593"/>
              <a:ext cx="1990125" cy="1990125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" name="Rectangle 8" descr="Bar chart">
              <a:extLst>
                <a:ext uri="{FF2B5EF4-FFF2-40B4-BE49-F238E27FC236}">
                  <a16:creationId xmlns:a16="http://schemas.microsoft.com/office/drawing/2014/main" id="{3F48DE6C-334B-4967-88FD-BD6BFF0B018F}"/>
                </a:ext>
              </a:extLst>
            </p:cNvPr>
            <p:cNvSpPr/>
            <p:nvPr/>
          </p:nvSpPr>
          <p:spPr>
            <a:xfrm>
              <a:off x="5525062" y="2655718"/>
              <a:ext cx="1141875" cy="1141875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544C8C0-98BA-46BE-A3A0-399FBC823222}"/>
                </a:ext>
              </a:extLst>
            </p:cNvPr>
            <p:cNvSpPr/>
            <p:nvPr/>
          </p:nvSpPr>
          <p:spPr>
            <a:xfrm>
              <a:off x="4464750" y="4841594"/>
              <a:ext cx="3262500" cy="967500"/>
            </a:xfrm>
            <a:custGeom>
              <a:avLst/>
              <a:gdLst>
                <a:gd name="connsiteX0" fmla="*/ 0 w 3262500"/>
                <a:gd name="connsiteY0" fmla="*/ 0 h 967500"/>
                <a:gd name="connsiteX1" fmla="*/ 3262500 w 3262500"/>
                <a:gd name="connsiteY1" fmla="*/ 0 h 967500"/>
                <a:gd name="connsiteX2" fmla="*/ 3262500 w 3262500"/>
                <a:gd name="connsiteY2" fmla="*/ 967500 h 967500"/>
                <a:gd name="connsiteX3" fmla="*/ 0 w 3262500"/>
                <a:gd name="connsiteY3" fmla="*/ 967500 h 967500"/>
                <a:gd name="connsiteX4" fmla="*/ 0 w 3262500"/>
                <a:gd name="connsiteY4" fmla="*/ 0 h 9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2500" h="967500">
                  <a:moveTo>
                    <a:pt x="0" y="0"/>
                  </a:moveTo>
                  <a:lnTo>
                    <a:pt x="3262500" y="0"/>
                  </a:lnTo>
                  <a:lnTo>
                    <a:pt x="3262500" y="967500"/>
                  </a:lnTo>
                  <a:lnTo>
                    <a:pt x="0" y="9675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400" kern="1200">
                  <a:solidFill>
                    <a:schemeClr val="bg1"/>
                  </a:solidFill>
                </a:rPr>
                <a:t>Analyse slack reclamation algorithms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23F91C-D0F5-4AEB-A9CA-5ADB24B5B34D}"/>
              </a:ext>
            </a:extLst>
          </p:cNvPr>
          <p:cNvGrpSpPr/>
          <p:nvPr/>
        </p:nvGrpSpPr>
        <p:grpSpPr>
          <a:xfrm>
            <a:off x="8298187" y="2231593"/>
            <a:ext cx="3262500" cy="3577501"/>
            <a:chOff x="8298187" y="2231593"/>
            <a:chExt cx="3262500" cy="35775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96DCA3-2E28-4F3B-914E-3C68317D2EDE}"/>
                </a:ext>
              </a:extLst>
            </p:cNvPr>
            <p:cNvSpPr/>
            <p:nvPr/>
          </p:nvSpPr>
          <p:spPr>
            <a:xfrm>
              <a:off x="8934375" y="2231593"/>
              <a:ext cx="1990125" cy="199012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" name="Rectangle 11" descr="List">
              <a:extLst>
                <a:ext uri="{FF2B5EF4-FFF2-40B4-BE49-F238E27FC236}">
                  <a16:creationId xmlns:a16="http://schemas.microsoft.com/office/drawing/2014/main" id="{E1C15622-066F-4EBC-B3CA-7F867877E4F4}"/>
                </a:ext>
              </a:extLst>
            </p:cNvPr>
            <p:cNvSpPr/>
            <p:nvPr/>
          </p:nvSpPr>
          <p:spPr>
            <a:xfrm>
              <a:off x="9358500" y="2655718"/>
              <a:ext cx="1141875" cy="1141875"/>
            </a:xfrm>
            <a:prstGeom prst="rect">
              <a:avLst/>
            </a:pr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3AD702-3C7A-4BCC-A8FA-ADC31B87EAD0}"/>
                </a:ext>
              </a:extLst>
            </p:cNvPr>
            <p:cNvSpPr/>
            <p:nvPr/>
          </p:nvSpPr>
          <p:spPr>
            <a:xfrm>
              <a:off x="8298187" y="4841594"/>
              <a:ext cx="3262500" cy="967500"/>
            </a:xfrm>
            <a:custGeom>
              <a:avLst/>
              <a:gdLst>
                <a:gd name="connsiteX0" fmla="*/ 0 w 3262500"/>
                <a:gd name="connsiteY0" fmla="*/ 0 h 967500"/>
                <a:gd name="connsiteX1" fmla="*/ 3262500 w 3262500"/>
                <a:gd name="connsiteY1" fmla="*/ 0 h 967500"/>
                <a:gd name="connsiteX2" fmla="*/ 3262500 w 3262500"/>
                <a:gd name="connsiteY2" fmla="*/ 967500 h 967500"/>
                <a:gd name="connsiteX3" fmla="*/ 0 w 3262500"/>
                <a:gd name="connsiteY3" fmla="*/ 967500 h 967500"/>
                <a:gd name="connsiteX4" fmla="*/ 0 w 3262500"/>
                <a:gd name="connsiteY4" fmla="*/ 0 h 9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62500" h="967500">
                  <a:moveTo>
                    <a:pt x="0" y="0"/>
                  </a:moveTo>
                  <a:lnTo>
                    <a:pt x="3262500" y="0"/>
                  </a:lnTo>
                  <a:lnTo>
                    <a:pt x="3262500" y="967500"/>
                  </a:lnTo>
                  <a:lnTo>
                    <a:pt x="0" y="9675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400" kern="1200">
                  <a:solidFill>
                    <a:schemeClr val="bg1"/>
                  </a:solidFill>
                </a:rPr>
                <a:t>Introduce slack as a performance metric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96DA50F-EC1C-4E7C-8C0C-3A3FA66D35A1}"/>
              </a:ext>
            </a:extLst>
          </p:cNvPr>
          <p:cNvSpPr txBox="1"/>
          <p:nvPr/>
        </p:nvSpPr>
        <p:spPr>
          <a:xfrm>
            <a:off x="347585" y="6356412"/>
            <a:ext cx="306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Presenter : Prabhnandan Singh</a:t>
            </a:r>
            <a:endParaRPr lang="en-NZ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73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34A1-3FCB-4D01-9352-391DA186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Methodology</a:t>
            </a:r>
            <a:endParaRPr lang="en-NZ">
              <a:solidFill>
                <a:srgbClr val="FFFE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3E207B-4C1B-4DF4-8409-A52CD5CA78E9}"/>
              </a:ext>
            </a:extLst>
          </p:cNvPr>
          <p:cNvGrpSpPr/>
          <p:nvPr/>
        </p:nvGrpSpPr>
        <p:grpSpPr>
          <a:xfrm>
            <a:off x="587434" y="2249161"/>
            <a:ext cx="5209044" cy="1458532"/>
            <a:chOff x="587434" y="2249161"/>
            <a:chExt cx="5209044" cy="145853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C0DFA25-4033-46EA-B59D-8A1FFC28DFB2}"/>
                </a:ext>
              </a:extLst>
            </p:cNvPr>
            <p:cNvSpPr/>
            <p:nvPr/>
          </p:nvSpPr>
          <p:spPr>
            <a:xfrm>
              <a:off x="587434" y="2249161"/>
              <a:ext cx="1458532" cy="1458532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ctangle 5" descr="Stopwatch">
              <a:extLst>
                <a:ext uri="{FF2B5EF4-FFF2-40B4-BE49-F238E27FC236}">
                  <a16:creationId xmlns:a16="http://schemas.microsoft.com/office/drawing/2014/main" id="{083A89B4-78AB-400B-8DCC-5FC8E7BE9579}"/>
                </a:ext>
              </a:extLst>
            </p:cNvPr>
            <p:cNvSpPr/>
            <p:nvPr/>
          </p:nvSpPr>
          <p:spPr>
            <a:xfrm>
              <a:off x="893726" y="2555452"/>
              <a:ext cx="845948" cy="845948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1531936-928C-4F17-8D67-958B726E46C1}"/>
                </a:ext>
              </a:extLst>
            </p:cNvPr>
            <p:cNvSpPr/>
            <p:nvPr/>
          </p:nvSpPr>
          <p:spPr>
            <a:xfrm>
              <a:off x="2358509" y="2249161"/>
              <a:ext cx="3437969" cy="1458532"/>
            </a:xfrm>
            <a:custGeom>
              <a:avLst/>
              <a:gdLst>
                <a:gd name="connsiteX0" fmla="*/ 0 w 3437969"/>
                <a:gd name="connsiteY0" fmla="*/ 0 h 1458532"/>
                <a:gd name="connsiteX1" fmla="*/ 3437969 w 3437969"/>
                <a:gd name="connsiteY1" fmla="*/ 0 h 1458532"/>
                <a:gd name="connsiteX2" fmla="*/ 3437969 w 3437969"/>
                <a:gd name="connsiteY2" fmla="*/ 1458532 h 1458532"/>
                <a:gd name="connsiteX3" fmla="*/ 0 w 3437969"/>
                <a:gd name="connsiteY3" fmla="*/ 1458532 h 1458532"/>
                <a:gd name="connsiteX4" fmla="*/ 0 w 3437969"/>
                <a:gd name="connsiteY4" fmla="*/ 0 h 145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7969" h="1458532">
                  <a:moveTo>
                    <a:pt x="0" y="0"/>
                  </a:moveTo>
                  <a:lnTo>
                    <a:pt x="3437969" y="0"/>
                  </a:lnTo>
                  <a:lnTo>
                    <a:pt x="3437969" y="1458532"/>
                  </a:lnTo>
                  <a:lnTo>
                    <a:pt x="0" y="14585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>
                  <a:solidFill>
                    <a:schemeClr val="bg1"/>
                  </a:solidFill>
                </a:rPr>
                <a:t>Create a s</a:t>
              </a:r>
              <a:r>
                <a:rPr lang="en-US" sz="2400" kern="1200">
                  <a:solidFill>
                    <a:schemeClr val="bg1"/>
                  </a:solidFill>
                </a:rPr>
                <a:t>lack calculation algorithm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534626-FEA6-4A24-9657-B38BB33396A2}"/>
              </a:ext>
            </a:extLst>
          </p:cNvPr>
          <p:cNvGrpSpPr/>
          <p:nvPr/>
        </p:nvGrpSpPr>
        <p:grpSpPr>
          <a:xfrm>
            <a:off x="6395520" y="2249161"/>
            <a:ext cx="5209044" cy="1458532"/>
            <a:chOff x="6395520" y="2249161"/>
            <a:chExt cx="5209044" cy="145853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70485DC-ABA9-4659-99AA-2A8CAE8C2D0B}"/>
                </a:ext>
              </a:extLst>
            </p:cNvPr>
            <p:cNvSpPr/>
            <p:nvPr/>
          </p:nvSpPr>
          <p:spPr>
            <a:xfrm>
              <a:off x="6395520" y="2249161"/>
              <a:ext cx="1458532" cy="1458532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" name="Rectangle 8" descr="Bar chart">
              <a:extLst>
                <a:ext uri="{FF2B5EF4-FFF2-40B4-BE49-F238E27FC236}">
                  <a16:creationId xmlns:a16="http://schemas.microsoft.com/office/drawing/2014/main" id="{D9BB794A-62DD-4D0F-B6B2-53863F5FBF4A}"/>
                </a:ext>
              </a:extLst>
            </p:cNvPr>
            <p:cNvSpPr/>
            <p:nvPr/>
          </p:nvSpPr>
          <p:spPr>
            <a:xfrm>
              <a:off x="6701811" y="2555452"/>
              <a:ext cx="845948" cy="845948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FD0200-3390-482A-ADE5-15038EE1F126}"/>
                </a:ext>
              </a:extLst>
            </p:cNvPr>
            <p:cNvSpPr/>
            <p:nvPr/>
          </p:nvSpPr>
          <p:spPr>
            <a:xfrm>
              <a:off x="8166595" y="2249161"/>
              <a:ext cx="3437969" cy="1458532"/>
            </a:xfrm>
            <a:custGeom>
              <a:avLst/>
              <a:gdLst>
                <a:gd name="connsiteX0" fmla="*/ 0 w 3437969"/>
                <a:gd name="connsiteY0" fmla="*/ 0 h 1458532"/>
                <a:gd name="connsiteX1" fmla="*/ 3437969 w 3437969"/>
                <a:gd name="connsiteY1" fmla="*/ 0 h 1458532"/>
                <a:gd name="connsiteX2" fmla="*/ 3437969 w 3437969"/>
                <a:gd name="connsiteY2" fmla="*/ 1458532 h 1458532"/>
                <a:gd name="connsiteX3" fmla="*/ 0 w 3437969"/>
                <a:gd name="connsiteY3" fmla="*/ 1458532 h 1458532"/>
                <a:gd name="connsiteX4" fmla="*/ 0 w 3437969"/>
                <a:gd name="connsiteY4" fmla="*/ 0 h 145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7969" h="1458532">
                  <a:moveTo>
                    <a:pt x="0" y="0"/>
                  </a:moveTo>
                  <a:lnTo>
                    <a:pt x="3437969" y="0"/>
                  </a:lnTo>
                  <a:lnTo>
                    <a:pt x="3437969" y="1458532"/>
                  </a:lnTo>
                  <a:lnTo>
                    <a:pt x="0" y="14585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>
                  <a:solidFill>
                    <a:schemeClr val="bg1"/>
                  </a:solidFill>
                </a:rPr>
                <a:t>Analyse different graph models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EC9E3E-D145-428F-A457-C571AC5F7770}"/>
              </a:ext>
            </a:extLst>
          </p:cNvPr>
          <p:cNvGrpSpPr/>
          <p:nvPr/>
        </p:nvGrpSpPr>
        <p:grpSpPr>
          <a:xfrm>
            <a:off x="587434" y="4332994"/>
            <a:ext cx="5209044" cy="1458532"/>
            <a:chOff x="587434" y="4332994"/>
            <a:chExt cx="5209044" cy="145853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DF4E455-5460-41DF-B503-D41B3304462E}"/>
                </a:ext>
              </a:extLst>
            </p:cNvPr>
            <p:cNvSpPr/>
            <p:nvPr/>
          </p:nvSpPr>
          <p:spPr>
            <a:xfrm>
              <a:off x="587434" y="4332994"/>
              <a:ext cx="1458532" cy="1458532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" name="Rectangle 11" descr="Gears">
              <a:extLst>
                <a:ext uri="{FF2B5EF4-FFF2-40B4-BE49-F238E27FC236}">
                  <a16:creationId xmlns:a16="http://schemas.microsoft.com/office/drawing/2014/main" id="{7C916012-C8C4-4473-B7EA-166CF474CC3D}"/>
                </a:ext>
              </a:extLst>
            </p:cNvPr>
            <p:cNvSpPr/>
            <p:nvPr/>
          </p:nvSpPr>
          <p:spPr>
            <a:xfrm>
              <a:off x="893726" y="4639286"/>
              <a:ext cx="845948" cy="845948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D8AC58-7E2E-4177-B08D-549E327E2360}"/>
                </a:ext>
              </a:extLst>
            </p:cNvPr>
            <p:cNvSpPr/>
            <p:nvPr/>
          </p:nvSpPr>
          <p:spPr>
            <a:xfrm>
              <a:off x="2358509" y="4332994"/>
              <a:ext cx="3437969" cy="1458532"/>
            </a:xfrm>
            <a:custGeom>
              <a:avLst/>
              <a:gdLst>
                <a:gd name="connsiteX0" fmla="*/ 0 w 3437969"/>
                <a:gd name="connsiteY0" fmla="*/ 0 h 1458532"/>
                <a:gd name="connsiteX1" fmla="*/ 3437969 w 3437969"/>
                <a:gd name="connsiteY1" fmla="*/ 0 h 1458532"/>
                <a:gd name="connsiteX2" fmla="*/ 3437969 w 3437969"/>
                <a:gd name="connsiteY2" fmla="*/ 1458532 h 1458532"/>
                <a:gd name="connsiteX3" fmla="*/ 0 w 3437969"/>
                <a:gd name="connsiteY3" fmla="*/ 1458532 h 1458532"/>
                <a:gd name="connsiteX4" fmla="*/ 0 w 3437969"/>
                <a:gd name="connsiteY4" fmla="*/ 0 h 145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7969" h="1458532">
                  <a:moveTo>
                    <a:pt x="0" y="0"/>
                  </a:moveTo>
                  <a:lnTo>
                    <a:pt x="3437969" y="0"/>
                  </a:lnTo>
                  <a:lnTo>
                    <a:pt x="3437969" y="1458532"/>
                  </a:lnTo>
                  <a:lnTo>
                    <a:pt x="0" y="14585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>
                  <a:solidFill>
                    <a:schemeClr val="bg1"/>
                  </a:solidFill>
                </a:rPr>
                <a:t>Analyse slack reclamation algorithms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1875D2-FDF1-4965-994A-5F5E19F3C74E}"/>
              </a:ext>
            </a:extLst>
          </p:cNvPr>
          <p:cNvGrpSpPr/>
          <p:nvPr/>
        </p:nvGrpSpPr>
        <p:grpSpPr>
          <a:xfrm>
            <a:off x="6395520" y="4332994"/>
            <a:ext cx="5209044" cy="1458532"/>
            <a:chOff x="6395520" y="4332994"/>
            <a:chExt cx="5209044" cy="145853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D20F543-6431-4471-AAD0-CCE14E07BF0A}"/>
                </a:ext>
              </a:extLst>
            </p:cNvPr>
            <p:cNvSpPr/>
            <p:nvPr/>
          </p:nvSpPr>
          <p:spPr>
            <a:xfrm>
              <a:off x="6395520" y="4332994"/>
              <a:ext cx="1458532" cy="1458532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E99C23-AADC-4664-A8DA-191614ED4F57}"/>
                </a:ext>
              </a:extLst>
            </p:cNvPr>
            <p:cNvSpPr/>
            <p:nvPr/>
          </p:nvSpPr>
          <p:spPr>
            <a:xfrm>
              <a:off x="8166595" y="4332994"/>
              <a:ext cx="3437969" cy="1458532"/>
            </a:xfrm>
            <a:custGeom>
              <a:avLst/>
              <a:gdLst>
                <a:gd name="connsiteX0" fmla="*/ 0 w 3437969"/>
                <a:gd name="connsiteY0" fmla="*/ 0 h 1458532"/>
                <a:gd name="connsiteX1" fmla="*/ 3437969 w 3437969"/>
                <a:gd name="connsiteY1" fmla="*/ 0 h 1458532"/>
                <a:gd name="connsiteX2" fmla="*/ 3437969 w 3437969"/>
                <a:gd name="connsiteY2" fmla="*/ 1458532 h 1458532"/>
                <a:gd name="connsiteX3" fmla="*/ 0 w 3437969"/>
                <a:gd name="connsiteY3" fmla="*/ 1458532 h 1458532"/>
                <a:gd name="connsiteX4" fmla="*/ 0 w 3437969"/>
                <a:gd name="connsiteY4" fmla="*/ 0 h 145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7969" h="1458532">
                  <a:moveTo>
                    <a:pt x="0" y="0"/>
                  </a:moveTo>
                  <a:lnTo>
                    <a:pt x="3437969" y="0"/>
                  </a:lnTo>
                  <a:lnTo>
                    <a:pt x="3437969" y="1458532"/>
                  </a:lnTo>
                  <a:lnTo>
                    <a:pt x="0" y="145853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>
                  <a:solidFill>
                    <a:schemeClr val="bg1"/>
                  </a:solidFill>
                </a:rPr>
                <a:t>Compare slack reclaimed with other performance metrics</a:t>
              </a:r>
            </a:p>
          </p:txBody>
        </p:sp>
        <p:pic>
          <p:nvPicPr>
            <p:cNvPr id="22" name="Graphic 21" descr="Gauge">
              <a:extLst>
                <a:ext uri="{FF2B5EF4-FFF2-40B4-BE49-F238E27FC236}">
                  <a16:creationId xmlns:a16="http://schemas.microsoft.com/office/drawing/2014/main" id="{623BBD79-7F00-4F55-A680-765ED5216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67585" y="4570834"/>
              <a:ext cx="914400" cy="91440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75D81E4-E0A0-4BAC-A153-FF99CFED1CE0}"/>
              </a:ext>
            </a:extLst>
          </p:cNvPr>
          <p:cNvSpPr txBox="1"/>
          <p:nvPr/>
        </p:nvSpPr>
        <p:spPr>
          <a:xfrm>
            <a:off x="347585" y="6356412"/>
            <a:ext cx="306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Presenter : Prabhnandan Singh</a:t>
            </a:r>
            <a:endParaRPr lang="en-NZ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50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1744-6F59-4A49-BCCA-5E2C554A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our algorithm</a:t>
            </a:r>
            <a:endParaRPr lang="en-NZ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F112A0-64C1-4AAF-864B-09CFEDF958A3}"/>
              </a:ext>
            </a:extLst>
          </p:cNvPr>
          <p:cNvSpPr/>
          <p:nvPr/>
        </p:nvSpPr>
        <p:spPr>
          <a:xfrm>
            <a:off x="5477332" y="3879365"/>
            <a:ext cx="1285422" cy="915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Our algorithm</a:t>
            </a:r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7BC36E-BD34-4E8D-BDFD-DB7932623AFF}"/>
              </a:ext>
            </a:extLst>
          </p:cNvPr>
          <p:cNvSpPr/>
          <p:nvPr/>
        </p:nvSpPr>
        <p:spPr>
          <a:xfrm>
            <a:off x="3275859" y="5536739"/>
            <a:ext cx="5788241" cy="101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Slack time = 7 time units	Idle time = 3 time units</a:t>
            </a:r>
          </a:p>
          <a:p>
            <a:pPr algn="ctr"/>
            <a:r>
              <a:rPr lang="en-NZ" dirty="0"/>
              <a:t>Slack percentage = 38.89%	Idle time percentage = 16.67%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A7143E97-1BE5-47CC-A27E-7AEBBCD2C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409191" y="2007201"/>
            <a:ext cx="5373618" cy="113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85EBC7E-A2E7-4F1F-B5C1-A49315F51301}"/>
              </a:ext>
            </a:extLst>
          </p:cNvPr>
          <p:cNvSpPr/>
          <p:nvPr/>
        </p:nvSpPr>
        <p:spPr>
          <a:xfrm rot="5400000">
            <a:off x="5806518" y="3314120"/>
            <a:ext cx="627051" cy="370643"/>
          </a:xfrm>
          <a:prstGeom prst="rightArrow">
            <a:avLst>
              <a:gd name="adj1" fmla="val 50000"/>
              <a:gd name="adj2" fmla="val 85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3CB2CA3-A5D5-4F81-ADE8-88611C2B1F59}"/>
              </a:ext>
            </a:extLst>
          </p:cNvPr>
          <p:cNvSpPr/>
          <p:nvPr/>
        </p:nvSpPr>
        <p:spPr>
          <a:xfrm rot="5400000">
            <a:off x="5806518" y="4971462"/>
            <a:ext cx="627051" cy="370643"/>
          </a:xfrm>
          <a:prstGeom prst="rightArrow">
            <a:avLst>
              <a:gd name="adj1" fmla="val 50000"/>
              <a:gd name="adj2" fmla="val 85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644217-A5ED-4735-B0BA-7751D35CBD2D}"/>
              </a:ext>
            </a:extLst>
          </p:cNvPr>
          <p:cNvSpPr txBox="1"/>
          <p:nvPr/>
        </p:nvSpPr>
        <p:spPr>
          <a:xfrm>
            <a:off x="347585" y="6356412"/>
            <a:ext cx="306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Presenter : Prabhnandan Singh</a:t>
            </a:r>
            <a:endParaRPr lang="en-NZ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80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78A3A-79EE-43B4-B316-A227131B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Slack reclamation analysis using our algorithm</a:t>
            </a:r>
            <a:endParaRPr lang="en-N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F9B1D8-0AFA-462D-B590-D484112A9BB8}"/>
              </a:ext>
            </a:extLst>
          </p:cNvPr>
          <p:cNvSpPr/>
          <p:nvPr/>
        </p:nvSpPr>
        <p:spPr>
          <a:xfrm>
            <a:off x="5477332" y="3874790"/>
            <a:ext cx="1285422" cy="915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Our algorithm</a:t>
            </a:r>
            <a:endParaRPr lang="en-NZ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DD92AE-9876-4D5C-BC27-3401B03B293C}"/>
              </a:ext>
            </a:extLst>
          </p:cNvPr>
          <p:cNvSpPr/>
          <p:nvPr/>
        </p:nvSpPr>
        <p:spPr>
          <a:xfrm>
            <a:off x="3275859" y="5532164"/>
            <a:ext cx="5788241" cy="101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Slack time = 4 time units	Idle time = 3 time units</a:t>
            </a:r>
          </a:p>
          <a:p>
            <a:pPr algn="ctr"/>
            <a:r>
              <a:rPr lang="en-NZ" dirty="0"/>
              <a:t>Slack percentage = 22.22%	Idle time percentage = 16.67%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12D9E29E-A4EE-43B5-95C0-522BD8FE1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418534" y="2002626"/>
            <a:ext cx="5354932" cy="113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9D1A460-ACFE-445C-A790-71CF65D36DA1}"/>
              </a:ext>
            </a:extLst>
          </p:cNvPr>
          <p:cNvSpPr/>
          <p:nvPr/>
        </p:nvSpPr>
        <p:spPr>
          <a:xfrm rot="5400000">
            <a:off x="5806518" y="3309545"/>
            <a:ext cx="627051" cy="370643"/>
          </a:xfrm>
          <a:prstGeom prst="rightArrow">
            <a:avLst>
              <a:gd name="adj1" fmla="val 50000"/>
              <a:gd name="adj2" fmla="val 85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53FDB54-A552-4AAC-AA4E-E72ED45BD53F}"/>
              </a:ext>
            </a:extLst>
          </p:cNvPr>
          <p:cNvSpPr/>
          <p:nvPr/>
        </p:nvSpPr>
        <p:spPr>
          <a:xfrm rot="5400000">
            <a:off x="5806518" y="4966887"/>
            <a:ext cx="627051" cy="370643"/>
          </a:xfrm>
          <a:prstGeom prst="rightArrow">
            <a:avLst>
              <a:gd name="adj1" fmla="val 50000"/>
              <a:gd name="adj2" fmla="val 85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B4AC9F-22EA-4C0C-85C4-8595E143CF4F}"/>
              </a:ext>
            </a:extLst>
          </p:cNvPr>
          <p:cNvSpPr txBox="1"/>
          <p:nvPr/>
        </p:nvSpPr>
        <p:spPr>
          <a:xfrm>
            <a:off x="347585" y="6356412"/>
            <a:ext cx="306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Presenter : Prabhnandan Singh</a:t>
            </a:r>
            <a:endParaRPr lang="en-NZ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28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Questions">
            <a:extLst>
              <a:ext uri="{FF2B5EF4-FFF2-40B4-BE49-F238E27FC236}">
                <a16:creationId xmlns:a16="http://schemas.microsoft.com/office/drawing/2014/main" id="{01C8C60E-2126-466E-AD16-DBB9DF4DB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11130" y="1534323"/>
            <a:ext cx="3789354" cy="378935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5"/>
            <a:ext cx="3081576" cy="208586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1733655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Harrison </a:t>
            </a:r>
            <a:r>
              <a:rPr lang="en-US">
                <a:solidFill>
                  <a:schemeClr val="bg2"/>
                </a:solidFill>
              </a:rPr>
              <a:t>Warahi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Prabhnandan Singh</a:t>
            </a: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6" name="Rectangle 195">
            <a:extLst>
              <a:ext uri="{FF2B5EF4-FFF2-40B4-BE49-F238E27FC236}">
                <a16:creationId xmlns:a16="http://schemas.microsoft.com/office/drawing/2014/main" id="{28D511D2-9CF1-40DE-BB88-A5A48A0E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0ADCA80-A0B1-4379-94EC-0A1A73BE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EB4D79C-3A0E-4CB5-9A3D-BB816FD52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839C3D0-536E-4C48-A1C1-D9B718A8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Schedule</a:t>
            </a:r>
            <a:endParaRPr lang="en-US" sz="330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3E76465-3B5E-4CAB-8F58-67C93A68E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823225"/>
              </p:ext>
            </p:extLst>
          </p:nvPr>
        </p:nvGraphicFramePr>
        <p:xfrm>
          <a:off x="6096001" y="1302710"/>
          <a:ext cx="440538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461">
                  <a:extLst>
                    <a:ext uri="{9D8B030D-6E8A-4147-A177-3AD203B41FA5}">
                      <a16:colId xmlns:a16="http://schemas.microsoft.com/office/drawing/2014/main" val="46474541"/>
                    </a:ext>
                  </a:extLst>
                </a:gridCol>
                <a:gridCol w="1468461">
                  <a:extLst>
                    <a:ext uri="{9D8B030D-6E8A-4147-A177-3AD203B41FA5}">
                      <a16:colId xmlns:a16="http://schemas.microsoft.com/office/drawing/2014/main" val="3188271076"/>
                    </a:ext>
                  </a:extLst>
                </a:gridCol>
                <a:gridCol w="1468461">
                  <a:extLst>
                    <a:ext uri="{9D8B030D-6E8A-4147-A177-3AD203B41FA5}">
                      <a16:colId xmlns:a16="http://schemas.microsoft.com/office/drawing/2014/main" val="1606298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Flight</a:t>
                      </a:r>
                      <a:endParaRPr lang="en-NZ"/>
                    </a:p>
                  </a:txBody>
                  <a:tcPr>
                    <a:solidFill>
                      <a:srgbClr val="1A32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Departure</a:t>
                      </a:r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Arrival</a:t>
                      </a:r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62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08:00</a:t>
                      </a:r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10:00</a:t>
                      </a:r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370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11:00</a:t>
                      </a:r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12:00</a:t>
                      </a:r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745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</a:t>
                      </a:r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14:00</a:t>
                      </a:r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15:00</a:t>
                      </a:r>
                      <a:endParaRPr lang="en-NZ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154332"/>
                  </a:ext>
                </a:extLst>
              </a:tr>
            </a:tbl>
          </a:graphicData>
        </a:graphic>
      </p:graphicFrame>
      <p:pic>
        <p:nvPicPr>
          <p:cNvPr id="8" name="Picture 6">
            <a:extLst>
              <a:ext uri="{FF2B5EF4-FFF2-40B4-BE49-F238E27FC236}">
                <a16:creationId xmlns:a16="http://schemas.microsoft.com/office/drawing/2014/main" id="{1DFD7108-61EB-42DF-A0C4-BA564B718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381066" y="3729768"/>
            <a:ext cx="6226734" cy="84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482716-2E10-48DC-BE00-1F5A3981EC71}"/>
              </a:ext>
            </a:extLst>
          </p:cNvPr>
          <p:cNvSpPr txBox="1"/>
          <p:nvPr/>
        </p:nvSpPr>
        <p:spPr>
          <a:xfrm>
            <a:off x="347585" y="6356412"/>
            <a:ext cx="306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Presenter : Harrison </a:t>
            </a:r>
            <a:r>
              <a:rPr lang="en-US" err="1">
                <a:solidFill>
                  <a:schemeClr val="bg1"/>
                </a:solidFill>
              </a:rPr>
              <a:t>Warahi</a:t>
            </a:r>
            <a:endParaRPr lang="en-NZ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8D511D2-9CF1-40DE-BB88-A5A48A0E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0ADCA80-A0B1-4379-94EC-0A1A73BE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B4D79C-3A0E-4CB5-9A3D-BB816FD52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39C3D0-536E-4C48-A1C1-D9B718A8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Task scheduling in multiprocessors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0E849E-BCC9-4E13-9ED0-CC5848D62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981935" y="798470"/>
            <a:ext cx="2526880" cy="270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D6382E5-4DB0-448B-8019-AC2C42C58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4578250" y="4553834"/>
            <a:ext cx="7334250" cy="154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74100B-460C-41EC-8194-567BCC0C3A0B}"/>
              </a:ext>
            </a:extLst>
          </p:cNvPr>
          <p:cNvSpPr txBox="1"/>
          <p:nvPr/>
        </p:nvSpPr>
        <p:spPr>
          <a:xfrm>
            <a:off x="347585" y="6356412"/>
            <a:ext cx="306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Presenter : Harrison </a:t>
            </a:r>
            <a:r>
              <a:rPr lang="en-US" err="1">
                <a:solidFill>
                  <a:schemeClr val="bg1"/>
                </a:solidFill>
              </a:rPr>
              <a:t>Warahi</a:t>
            </a:r>
            <a:endParaRPr lang="en-NZ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6" name="Rectangle 195">
            <a:extLst>
              <a:ext uri="{FF2B5EF4-FFF2-40B4-BE49-F238E27FC236}">
                <a16:creationId xmlns:a16="http://schemas.microsoft.com/office/drawing/2014/main" id="{28D511D2-9CF1-40DE-BB88-A5A48A0E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0ADCA80-A0B1-4379-94EC-0A1A73BE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EB4D79C-3A0E-4CB5-9A3D-BB816FD52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839C3D0-536E-4C48-A1C1-D9B718A8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What is slack?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1DFD7108-61EB-42DF-A0C4-BA564B718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381066" y="644130"/>
            <a:ext cx="6226734" cy="84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C1B0488-E22C-430D-BB08-4A2C11E97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066" y="2248150"/>
            <a:ext cx="6226724" cy="84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A893D6B-B436-4083-A73A-C990DB99E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381066" y="5372699"/>
            <a:ext cx="6226724" cy="84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94DD6472-AA78-46D9-AF84-B5E3286A4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5381066" y="3795798"/>
            <a:ext cx="6226719" cy="84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BA62B2-5324-40C3-AA92-98898653746D}"/>
              </a:ext>
            </a:extLst>
          </p:cNvPr>
          <p:cNvSpPr txBox="1"/>
          <p:nvPr/>
        </p:nvSpPr>
        <p:spPr>
          <a:xfrm>
            <a:off x="347585" y="6356412"/>
            <a:ext cx="306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Presenter : Harrison </a:t>
            </a:r>
            <a:r>
              <a:rPr lang="en-US" err="1">
                <a:solidFill>
                  <a:schemeClr val="bg1"/>
                </a:solidFill>
              </a:rPr>
              <a:t>Warahi</a:t>
            </a:r>
            <a:endParaRPr lang="en-NZ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8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96" name="Rectangle 195">
            <a:extLst>
              <a:ext uri="{FF2B5EF4-FFF2-40B4-BE49-F238E27FC236}">
                <a16:creationId xmlns:a16="http://schemas.microsoft.com/office/drawing/2014/main" id="{28D511D2-9CF1-40DE-BB88-A5A48A0E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0ADCA80-A0B1-4379-94EC-0A1A73BE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EB4D79C-3A0E-4CB5-9A3D-BB816FD52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839C3D0-536E-4C48-A1C1-D9B718A84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/>
              <a:t>Slack in a multiprocessor schedule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427FFB7E-BC49-4776-B0D8-3ECA86A32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479292" y="626945"/>
            <a:ext cx="5373618" cy="113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2E520123-ED01-4CFA-8BA1-570398C5E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479293" y="2142067"/>
            <a:ext cx="5373616" cy="113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EBAFD812-4207-421D-9903-11D50144A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479292" y="3666067"/>
            <a:ext cx="5373616" cy="113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E7404A04-C90C-48FA-938D-C19ECDAFD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5479294" y="5195186"/>
            <a:ext cx="5373611" cy="113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8D2025-C070-45B0-A935-66F08EAD9321}"/>
              </a:ext>
            </a:extLst>
          </p:cNvPr>
          <p:cNvSpPr txBox="1"/>
          <p:nvPr/>
        </p:nvSpPr>
        <p:spPr>
          <a:xfrm>
            <a:off x="347585" y="6356412"/>
            <a:ext cx="306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Presenter : Harrison </a:t>
            </a:r>
            <a:r>
              <a:rPr lang="en-US" err="1">
                <a:solidFill>
                  <a:schemeClr val="bg1"/>
                </a:solidFill>
              </a:rPr>
              <a:t>Warahi</a:t>
            </a:r>
            <a:endParaRPr lang="en-NZ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92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ACF5-4B44-4869-BEB9-DB51B8009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Slack reclamation techniques in the reviewed literature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4C62EB9-FA79-41D5-8A39-8EEC5A332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096002" y="4305367"/>
            <a:ext cx="5373616" cy="113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AEE186-EEEA-47ED-9544-BD978CBE2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105343" y="2709545"/>
            <a:ext cx="5354932" cy="113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8EF6F83-BD72-418E-8725-34D03FA7EB52}"/>
              </a:ext>
            </a:extLst>
          </p:cNvPr>
          <p:cNvGrpSpPr/>
          <p:nvPr/>
        </p:nvGrpSpPr>
        <p:grpSpPr>
          <a:xfrm>
            <a:off x="4119756" y="2709545"/>
            <a:ext cx="3971174" cy="3224492"/>
            <a:chOff x="501293" y="2486805"/>
            <a:chExt cx="3971174" cy="322449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0C705FB-AA5B-48EF-A0E0-4AC64B2C92A6}"/>
                </a:ext>
              </a:extLst>
            </p:cNvPr>
            <p:cNvSpPr/>
            <p:nvPr/>
          </p:nvSpPr>
          <p:spPr>
            <a:xfrm>
              <a:off x="1482374" y="2486805"/>
              <a:ext cx="1818562" cy="1818562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7" name="Rectangle 6" descr="High Voltage">
              <a:extLst>
                <a:ext uri="{FF2B5EF4-FFF2-40B4-BE49-F238E27FC236}">
                  <a16:creationId xmlns:a16="http://schemas.microsoft.com/office/drawing/2014/main" id="{0FB61E70-278A-4BC2-8FED-0DDFDAF4D3A3}"/>
                </a:ext>
              </a:extLst>
            </p:cNvPr>
            <p:cNvSpPr/>
            <p:nvPr/>
          </p:nvSpPr>
          <p:spPr>
            <a:xfrm>
              <a:off x="1865783" y="2812210"/>
              <a:ext cx="1043437" cy="1043437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B93EFF-DFF3-4E7D-B3B7-18373E42C0F9}"/>
                </a:ext>
              </a:extLst>
            </p:cNvPr>
            <p:cNvGrpSpPr/>
            <p:nvPr/>
          </p:nvGrpSpPr>
          <p:grpSpPr>
            <a:xfrm>
              <a:off x="501293" y="4743797"/>
              <a:ext cx="3971174" cy="967500"/>
              <a:chOff x="0" y="2547869"/>
              <a:chExt cx="3971174" cy="9675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F3AA42-3263-4BC2-B0C3-16A42C75C958}"/>
                  </a:ext>
                </a:extLst>
              </p:cNvPr>
              <p:cNvSpPr/>
              <p:nvPr/>
            </p:nvSpPr>
            <p:spPr>
              <a:xfrm>
                <a:off x="0" y="2547869"/>
                <a:ext cx="3971174" cy="96750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2D8000-B7CD-435C-91EE-A4C1FCE5C629}"/>
                  </a:ext>
                </a:extLst>
              </p:cNvPr>
              <p:cNvSpPr txBox="1"/>
              <p:nvPr/>
            </p:nvSpPr>
            <p:spPr>
              <a:xfrm>
                <a:off x="0" y="2547869"/>
                <a:ext cx="3971174" cy="9675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en-US" sz="2400" b="1" kern="1200">
                    <a:solidFill>
                      <a:schemeClr val="bg1"/>
                    </a:solidFill>
                  </a:rPr>
                  <a:t>Dynamic voltage/frequency scaling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1C3F627-347B-4359-905C-E2087656DD33}"/>
              </a:ext>
            </a:extLst>
          </p:cNvPr>
          <p:cNvSpPr txBox="1"/>
          <p:nvPr/>
        </p:nvSpPr>
        <p:spPr>
          <a:xfrm>
            <a:off x="347585" y="6356412"/>
            <a:ext cx="306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Presenter : Harrison </a:t>
            </a:r>
            <a:r>
              <a:rPr lang="en-US" err="1">
                <a:solidFill>
                  <a:schemeClr val="bg1"/>
                </a:solidFill>
              </a:rPr>
              <a:t>Warahi</a:t>
            </a:r>
            <a:endParaRPr lang="en-NZ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65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ACF5-4B44-4869-BEB9-DB51B8009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Slack reclamation techniques in the reviewed literature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4C62EB9-FA79-41D5-8A39-8EEC5A332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096004" y="4305367"/>
            <a:ext cx="5373611" cy="113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AEE186-EEEA-47ED-9544-BD978CBE2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096001" y="2709545"/>
            <a:ext cx="5373616" cy="113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44BFAD6-5E6B-413A-9EB0-2507F5AD50BA}"/>
              </a:ext>
            </a:extLst>
          </p:cNvPr>
          <p:cNvGrpSpPr/>
          <p:nvPr/>
        </p:nvGrpSpPr>
        <p:grpSpPr>
          <a:xfrm>
            <a:off x="4605373" y="2552633"/>
            <a:ext cx="2981250" cy="3352501"/>
            <a:chOff x="4605373" y="2552633"/>
            <a:chExt cx="2981250" cy="33525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5B0439-5996-4863-B05A-D5C06401F6FD}"/>
                </a:ext>
              </a:extLst>
            </p:cNvPr>
            <p:cNvSpPr/>
            <p:nvPr/>
          </p:nvSpPr>
          <p:spPr>
            <a:xfrm>
              <a:off x="5186716" y="2552633"/>
              <a:ext cx="1818562" cy="1818562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" name="Rectangle 10" descr="Stopwatch">
              <a:extLst>
                <a:ext uri="{FF2B5EF4-FFF2-40B4-BE49-F238E27FC236}">
                  <a16:creationId xmlns:a16="http://schemas.microsoft.com/office/drawing/2014/main" id="{7EB239F7-A379-4078-B699-7F4E79BBDD4B}"/>
                </a:ext>
              </a:extLst>
            </p:cNvPr>
            <p:cNvSpPr/>
            <p:nvPr/>
          </p:nvSpPr>
          <p:spPr>
            <a:xfrm>
              <a:off x="5574279" y="2940196"/>
              <a:ext cx="1043437" cy="1043437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99D24F-C161-48B4-A9AD-4C46F05910FE}"/>
                </a:ext>
              </a:extLst>
            </p:cNvPr>
            <p:cNvGrpSpPr/>
            <p:nvPr/>
          </p:nvGrpSpPr>
          <p:grpSpPr>
            <a:xfrm>
              <a:off x="4605373" y="4937634"/>
              <a:ext cx="2981250" cy="967500"/>
              <a:chOff x="4519312" y="2547869"/>
              <a:chExt cx="2981250" cy="9675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133704-CAF7-4F3F-B47D-73B0DA3FD2FF}"/>
                  </a:ext>
                </a:extLst>
              </p:cNvPr>
              <p:cNvSpPr/>
              <p:nvPr/>
            </p:nvSpPr>
            <p:spPr>
              <a:xfrm>
                <a:off x="4519312" y="2547869"/>
                <a:ext cx="2981250" cy="96750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67E51EC-55A9-4489-B503-EB1EA937476D}"/>
                  </a:ext>
                </a:extLst>
              </p:cNvPr>
              <p:cNvSpPr txBox="1"/>
              <p:nvPr/>
            </p:nvSpPr>
            <p:spPr>
              <a:xfrm>
                <a:off x="4519312" y="2547869"/>
                <a:ext cx="2981250" cy="9675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en-US" sz="2000" b="1" kern="1200">
                    <a:solidFill>
                      <a:schemeClr val="bg1"/>
                    </a:solidFill>
                  </a:rPr>
                  <a:t>Procrastination</a:t>
                </a:r>
                <a:r>
                  <a:rPr lang="en-US" sz="2400" b="1" kern="1200">
                    <a:solidFill>
                      <a:schemeClr val="bg1"/>
                    </a:solidFill>
                  </a:rPr>
                  <a:t> </a:t>
                </a:r>
                <a:r>
                  <a:rPr lang="en-US" sz="2000" b="1" kern="1200">
                    <a:solidFill>
                      <a:schemeClr val="bg1"/>
                    </a:solidFill>
                  </a:rPr>
                  <a:t>scheduling</a:t>
                </a:r>
                <a:endParaRPr lang="en-US" sz="2400" b="1" kern="12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2F92E77-5363-439A-97AF-2194B5C463D8}"/>
              </a:ext>
            </a:extLst>
          </p:cNvPr>
          <p:cNvSpPr txBox="1"/>
          <p:nvPr/>
        </p:nvSpPr>
        <p:spPr>
          <a:xfrm>
            <a:off x="347585" y="6356412"/>
            <a:ext cx="306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Presenter : Harrison </a:t>
            </a:r>
            <a:r>
              <a:rPr lang="en-US" err="1">
                <a:solidFill>
                  <a:schemeClr val="bg1"/>
                </a:solidFill>
              </a:rPr>
              <a:t>Warahi</a:t>
            </a:r>
            <a:endParaRPr lang="en-NZ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71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32526 -0.00209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6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ACF5-4B44-4869-BEB9-DB51B8009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Slack reclamation techniques in the reviewed literature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4C62EB9-FA79-41D5-8A39-8EEC5A332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109961" y="4305367"/>
            <a:ext cx="5345696" cy="113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AEE186-EEEA-47ED-9544-BD978CBE2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6114460" y="2709545"/>
            <a:ext cx="5336697" cy="113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05F6D85-8887-43C5-B01C-37D17A3859C6}"/>
              </a:ext>
            </a:extLst>
          </p:cNvPr>
          <p:cNvGrpSpPr/>
          <p:nvPr/>
        </p:nvGrpSpPr>
        <p:grpSpPr>
          <a:xfrm>
            <a:off x="4619336" y="2552633"/>
            <a:ext cx="2981250" cy="3352501"/>
            <a:chOff x="1059535" y="2433469"/>
            <a:chExt cx="2981250" cy="335250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B56D744-B3D0-4E4F-8F92-E40665F7E309}"/>
                </a:ext>
              </a:extLst>
            </p:cNvPr>
            <p:cNvSpPr/>
            <p:nvPr/>
          </p:nvSpPr>
          <p:spPr>
            <a:xfrm>
              <a:off x="1640879" y="2433469"/>
              <a:ext cx="1818562" cy="181856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1" name="Flowchart: Process 20" descr="Clipboard">
              <a:extLst>
                <a:ext uri="{FF2B5EF4-FFF2-40B4-BE49-F238E27FC236}">
                  <a16:creationId xmlns:a16="http://schemas.microsoft.com/office/drawing/2014/main" id="{C7B99745-0942-4A46-AB96-5E3F35E0C17E}"/>
                </a:ext>
              </a:extLst>
            </p:cNvPr>
            <p:cNvSpPr/>
            <p:nvPr/>
          </p:nvSpPr>
          <p:spPr>
            <a:xfrm>
              <a:off x="2028442" y="2821032"/>
              <a:ext cx="1043437" cy="1043437"/>
            </a:xfrm>
            <a:prstGeom prst="flowChartProcess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D26B69-AC67-4002-AFDC-155E43F4852E}"/>
                </a:ext>
              </a:extLst>
            </p:cNvPr>
            <p:cNvGrpSpPr/>
            <p:nvPr/>
          </p:nvGrpSpPr>
          <p:grpSpPr>
            <a:xfrm>
              <a:off x="1059535" y="4818470"/>
              <a:ext cx="2981250" cy="967500"/>
              <a:chOff x="8022280" y="2547869"/>
              <a:chExt cx="2981250" cy="9675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30EBDFC-1CB8-4F27-91CE-1B4E09B3F2C0}"/>
                  </a:ext>
                </a:extLst>
              </p:cNvPr>
              <p:cNvSpPr/>
              <p:nvPr/>
            </p:nvSpPr>
            <p:spPr>
              <a:xfrm>
                <a:off x="8022280" y="2547869"/>
                <a:ext cx="2981250" cy="96750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5ECB512-B75D-4B04-BEC4-AF78210C3CCE}"/>
                  </a:ext>
                </a:extLst>
              </p:cNvPr>
              <p:cNvSpPr txBox="1"/>
              <p:nvPr/>
            </p:nvSpPr>
            <p:spPr>
              <a:xfrm>
                <a:off x="8022280" y="2547869"/>
                <a:ext cx="2981250" cy="9675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  <a:defRPr cap="all"/>
                </a:pPr>
                <a:r>
                  <a:rPr lang="en-US" sz="2400" b="1" kern="1200">
                    <a:solidFill>
                      <a:schemeClr val="bg1"/>
                    </a:solidFill>
                  </a:rPr>
                  <a:t>Duplication based scheduling</a:t>
                </a: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07300C4-E273-4869-BCA6-C5A4D94D759A}"/>
              </a:ext>
            </a:extLst>
          </p:cNvPr>
          <p:cNvSpPr txBox="1"/>
          <p:nvPr/>
        </p:nvSpPr>
        <p:spPr>
          <a:xfrm>
            <a:off x="347585" y="6356412"/>
            <a:ext cx="306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Presenter : Harrison </a:t>
            </a:r>
            <a:r>
              <a:rPr lang="en-US" err="1">
                <a:solidFill>
                  <a:schemeClr val="bg1"/>
                </a:solidFill>
              </a:rPr>
              <a:t>Warahi</a:t>
            </a:r>
            <a:endParaRPr lang="en-NZ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35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0.31693 -0.00973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46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23ED-A62A-4BC8-83E1-37C2A0A7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Gaps in the current state of knowledge</a:t>
            </a:r>
            <a:endParaRPr lang="en-NZ">
              <a:solidFill>
                <a:srgbClr val="FFFEFF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4BF71EB-EADD-4308-80FD-F2FA91A46C63}"/>
              </a:ext>
            </a:extLst>
          </p:cNvPr>
          <p:cNvSpPr/>
          <p:nvPr/>
        </p:nvSpPr>
        <p:spPr>
          <a:xfrm>
            <a:off x="582371" y="2967789"/>
            <a:ext cx="3150644" cy="1840215"/>
          </a:xfrm>
          <a:custGeom>
            <a:avLst/>
            <a:gdLst>
              <a:gd name="connsiteX0" fmla="*/ 0 w 3150644"/>
              <a:gd name="connsiteY0" fmla="*/ 157532 h 1575322"/>
              <a:gd name="connsiteX1" fmla="*/ 157532 w 3150644"/>
              <a:gd name="connsiteY1" fmla="*/ 0 h 1575322"/>
              <a:gd name="connsiteX2" fmla="*/ 2993112 w 3150644"/>
              <a:gd name="connsiteY2" fmla="*/ 0 h 1575322"/>
              <a:gd name="connsiteX3" fmla="*/ 3150644 w 3150644"/>
              <a:gd name="connsiteY3" fmla="*/ 157532 h 1575322"/>
              <a:gd name="connsiteX4" fmla="*/ 3150644 w 3150644"/>
              <a:gd name="connsiteY4" fmla="*/ 1417790 h 1575322"/>
              <a:gd name="connsiteX5" fmla="*/ 2993112 w 3150644"/>
              <a:gd name="connsiteY5" fmla="*/ 1575322 h 1575322"/>
              <a:gd name="connsiteX6" fmla="*/ 157532 w 3150644"/>
              <a:gd name="connsiteY6" fmla="*/ 1575322 h 1575322"/>
              <a:gd name="connsiteX7" fmla="*/ 0 w 3150644"/>
              <a:gd name="connsiteY7" fmla="*/ 1417790 h 1575322"/>
              <a:gd name="connsiteX8" fmla="*/ 0 w 3150644"/>
              <a:gd name="connsiteY8" fmla="*/ 157532 h 157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0644" h="1575322">
                <a:moveTo>
                  <a:pt x="0" y="157532"/>
                </a:moveTo>
                <a:cubicBezTo>
                  <a:pt x="0" y="70529"/>
                  <a:pt x="70529" y="0"/>
                  <a:pt x="157532" y="0"/>
                </a:cubicBezTo>
                <a:lnTo>
                  <a:pt x="2993112" y="0"/>
                </a:lnTo>
                <a:cubicBezTo>
                  <a:pt x="3080115" y="0"/>
                  <a:pt x="3150644" y="70529"/>
                  <a:pt x="3150644" y="157532"/>
                </a:cubicBezTo>
                <a:lnTo>
                  <a:pt x="3150644" y="1417790"/>
                </a:lnTo>
                <a:cubicBezTo>
                  <a:pt x="3150644" y="1504793"/>
                  <a:pt x="3080115" y="1575322"/>
                  <a:pt x="2993112" y="1575322"/>
                </a:cubicBezTo>
                <a:lnTo>
                  <a:pt x="157532" y="1575322"/>
                </a:lnTo>
                <a:cubicBezTo>
                  <a:pt x="70529" y="1575322"/>
                  <a:pt x="0" y="1504793"/>
                  <a:pt x="0" y="1417790"/>
                </a:cubicBezTo>
                <a:lnTo>
                  <a:pt x="0" y="15753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90" tIns="84240" rIns="103290" bIns="84240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/>
              <a:t>The amount of slack in multiprocessor schedules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393C251-DDF3-4BB0-9268-59ACE99C61DD}"/>
              </a:ext>
            </a:extLst>
          </p:cNvPr>
          <p:cNvSpPr/>
          <p:nvPr/>
        </p:nvSpPr>
        <p:spPr>
          <a:xfrm>
            <a:off x="4520677" y="2967789"/>
            <a:ext cx="3150644" cy="1840215"/>
          </a:xfrm>
          <a:custGeom>
            <a:avLst/>
            <a:gdLst>
              <a:gd name="connsiteX0" fmla="*/ 0 w 3150644"/>
              <a:gd name="connsiteY0" fmla="*/ 157532 h 1575322"/>
              <a:gd name="connsiteX1" fmla="*/ 157532 w 3150644"/>
              <a:gd name="connsiteY1" fmla="*/ 0 h 1575322"/>
              <a:gd name="connsiteX2" fmla="*/ 2993112 w 3150644"/>
              <a:gd name="connsiteY2" fmla="*/ 0 h 1575322"/>
              <a:gd name="connsiteX3" fmla="*/ 3150644 w 3150644"/>
              <a:gd name="connsiteY3" fmla="*/ 157532 h 1575322"/>
              <a:gd name="connsiteX4" fmla="*/ 3150644 w 3150644"/>
              <a:gd name="connsiteY4" fmla="*/ 1417790 h 1575322"/>
              <a:gd name="connsiteX5" fmla="*/ 2993112 w 3150644"/>
              <a:gd name="connsiteY5" fmla="*/ 1575322 h 1575322"/>
              <a:gd name="connsiteX6" fmla="*/ 157532 w 3150644"/>
              <a:gd name="connsiteY6" fmla="*/ 1575322 h 1575322"/>
              <a:gd name="connsiteX7" fmla="*/ 0 w 3150644"/>
              <a:gd name="connsiteY7" fmla="*/ 1417790 h 1575322"/>
              <a:gd name="connsiteX8" fmla="*/ 0 w 3150644"/>
              <a:gd name="connsiteY8" fmla="*/ 157532 h 157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0644" h="1575322">
                <a:moveTo>
                  <a:pt x="0" y="157532"/>
                </a:moveTo>
                <a:cubicBezTo>
                  <a:pt x="0" y="70529"/>
                  <a:pt x="70529" y="0"/>
                  <a:pt x="157532" y="0"/>
                </a:cubicBezTo>
                <a:lnTo>
                  <a:pt x="2993112" y="0"/>
                </a:lnTo>
                <a:cubicBezTo>
                  <a:pt x="3080115" y="0"/>
                  <a:pt x="3150644" y="70529"/>
                  <a:pt x="3150644" y="157532"/>
                </a:cubicBezTo>
                <a:lnTo>
                  <a:pt x="3150644" y="1417790"/>
                </a:lnTo>
                <a:cubicBezTo>
                  <a:pt x="3150644" y="1504793"/>
                  <a:pt x="3080115" y="1575322"/>
                  <a:pt x="2993112" y="1575322"/>
                </a:cubicBezTo>
                <a:lnTo>
                  <a:pt x="157532" y="1575322"/>
                </a:lnTo>
                <a:cubicBezTo>
                  <a:pt x="70529" y="1575322"/>
                  <a:pt x="0" y="1504793"/>
                  <a:pt x="0" y="1417790"/>
                </a:cubicBezTo>
                <a:lnTo>
                  <a:pt x="0" y="15753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90" tIns="84240" rIns="103290" bIns="84240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/>
              <a:t>The applicability of </a:t>
            </a:r>
            <a:r>
              <a:rPr lang="en-US" sz="3000" dirty="0"/>
              <a:t>proposed</a:t>
            </a:r>
            <a:r>
              <a:rPr lang="en-US" sz="3000" kern="1200" dirty="0"/>
              <a:t> algorithms to other models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89EEB34-8ADC-44DA-98A3-0E3D34EB1DA1}"/>
              </a:ext>
            </a:extLst>
          </p:cNvPr>
          <p:cNvSpPr/>
          <p:nvPr/>
        </p:nvSpPr>
        <p:spPr>
          <a:xfrm>
            <a:off x="8458983" y="2967789"/>
            <a:ext cx="3150644" cy="1840215"/>
          </a:xfrm>
          <a:custGeom>
            <a:avLst/>
            <a:gdLst>
              <a:gd name="connsiteX0" fmla="*/ 0 w 3150644"/>
              <a:gd name="connsiteY0" fmla="*/ 157532 h 1575322"/>
              <a:gd name="connsiteX1" fmla="*/ 157532 w 3150644"/>
              <a:gd name="connsiteY1" fmla="*/ 0 h 1575322"/>
              <a:gd name="connsiteX2" fmla="*/ 2993112 w 3150644"/>
              <a:gd name="connsiteY2" fmla="*/ 0 h 1575322"/>
              <a:gd name="connsiteX3" fmla="*/ 3150644 w 3150644"/>
              <a:gd name="connsiteY3" fmla="*/ 157532 h 1575322"/>
              <a:gd name="connsiteX4" fmla="*/ 3150644 w 3150644"/>
              <a:gd name="connsiteY4" fmla="*/ 1417790 h 1575322"/>
              <a:gd name="connsiteX5" fmla="*/ 2993112 w 3150644"/>
              <a:gd name="connsiteY5" fmla="*/ 1575322 h 1575322"/>
              <a:gd name="connsiteX6" fmla="*/ 157532 w 3150644"/>
              <a:gd name="connsiteY6" fmla="*/ 1575322 h 1575322"/>
              <a:gd name="connsiteX7" fmla="*/ 0 w 3150644"/>
              <a:gd name="connsiteY7" fmla="*/ 1417790 h 1575322"/>
              <a:gd name="connsiteX8" fmla="*/ 0 w 3150644"/>
              <a:gd name="connsiteY8" fmla="*/ 157532 h 157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0644" h="1575322">
                <a:moveTo>
                  <a:pt x="0" y="157532"/>
                </a:moveTo>
                <a:cubicBezTo>
                  <a:pt x="0" y="70529"/>
                  <a:pt x="70529" y="0"/>
                  <a:pt x="157532" y="0"/>
                </a:cubicBezTo>
                <a:lnTo>
                  <a:pt x="2993112" y="0"/>
                </a:lnTo>
                <a:cubicBezTo>
                  <a:pt x="3080115" y="0"/>
                  <a:pt x="3150644" y="70529"/>
                  <a:pt x="3150644" y="157532"/>
                </a:cubicBezTo>
                <a:lnTo>
                  <a:pt x="3150644" y="1417790"/>
                </a:lnTo>
                <a:cubicBezTo>
                  <a:pt x="3150644" y="1504793"/>
                  <a:pt x="3080115" y="1575322"/>
                  <a:pt x="2993112" y="1575322"/>
                </a:cubicBezTo>
                <a:lnTo>
                  <a:pt x="157532" y="1575322"/>
                </a:lnTo>
                <a:cubicBezTo>
                  <a:pt x="70529" y="1575322"/>
                  <a:pt x="0" y="1504793"/>
                  <a:pt x="0" y="1417790"/>
                </a:cubicBezTo>
                <a:lnTo>
                  <a:pt x="0" y="15753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90" tIns="84240" rIns="103290" bIns="84240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/>
              <a:t>Slack as a performance metric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697A2-B3D8-463D-8256-160EBF6BA9C6}"/>
              </a:ext>
            </a:extLst>
          </p:cNvPr>
          <p:cNvSpPr txBox="1"/>
          <p:nvPr/>
        </p:nvSpPr>
        <p:spPr>
          <a:xfrm>
            <a:off x="347585" y="6356412"/>
            <a:ext cx="3062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Presenter : Prabhnandan Singh</a:t>
            </a:r>
            <a:endParaRPr lang="en-NZ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56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BB024B58403B41A08B540519F60710" ma:contentTypeVersion="7" ma:contentTypeDescription="Create a new document." ma:contentTypeScope="" ma:versionID="17e7e3ed270a0b0fb7c62fd634e7bafb">
  <xsd:schema xmlns:xsd="http://www.w3.org/2001/XMLSchema" xmlns:xs="http://www.w3.org/2001/XMLSchema" xmlns:p="http://schemas.microsoft.com/office/2006/metadata/properties" xmlns:ns3="e56ddf14-af55-47e5-87b3-7e65ebb8d24a" xmlns:ns4="9dc0946b-cad2-4f5e-a20a-4f298a2f9492" targetNamespace="http://schemas.microsoft.com/office/2006/metadata/properties" ma:root="true" ma:fieldsID="aac9e1776e365bed1a08a6898e4bfffe" ns3:_="" ns4:_="">
    <xsd:import namespace="e56ddf14-af55-47e5-87b3-7e65ebb8d24a"/>
    <xsd:import namespace="9dc0946b-cad2-4f5e-a20a-4f298a2f94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6ddf14-af55-47e5-87b3-7e65ebb8d2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c0946b-cad2-4f5e-a20a-4f298a2f949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56ddf14-af55-47e5-87b3-7e65ebb8d24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F63CD1-CF03-4A11-89CE-95F4234352FC}">
  <ds:schemaRefs>
    <ds:schemaRef ds:uri="9dc0946b-cad2-4f5e-a20a-4f298a2f9492"/>
    <ds:schemaRef ds:uri="e56ddf14-af55-47e5-87b3-7e65ebb8d2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5B48092-4A2C-4E16-B971-9ACADFFF69E4}">
  <ds:schemaRefs>
    <ds:schemaRef ds:uri="http://purl.org/dc/dcmitype/"/>
    <ds:schemaRef ds:uri="http://schemas.microsoft.com/office/infopath/2007/PartnerControls"/>
    <ds:schemaRef ds:uri="9dc0946b-cad2-4f5e-a20a-4f298a2f9492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e56ddf14-af55-47e5-87b3-7e65ebb8d24a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17</TotalTime>
  <Words>263</Words>
  <Application>Microsoft Office PowerPoint</Application>
  <PresentationFormat>Widescreen</PresentationFormat>
  <Paragraphs>67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Gill Sans MT</vt:lpstr>
      <vt:lpstr>Wingdings 2</vt:lpstr>
      <vt:lpstr>Dividend</vt:lpstr>
      <vt:lpstr>Part iv project seminar</vt:lpstr>
      <vt:lpstr>Schedule</vt:lpstr>
      <vt:lpstr>Task scheduling in multiprocessors</vt:lpstr>
      <vt:lpstr>What is slack?</vt:lpstr>
      <vt:lpstr>Slack in a multiprocessor schedule</vt:lpstr>
      <vt:lpstr>Slack reclamation techniques in the reviewed literature</vt:lpstr>
      <vt:lpstr>Slack reclamation techniques in the reviewed literature</vt:lpstr>
      <vt:lpstr>Slack reclamation techniques in the reviewed literature</vt:lpstr>
      <vt:lpstr>Gaps in the current state of knowledge</vt:lpstr>
      <vt:lpstr>Our research intent</vt:lpstr>
      <vt:lpstr>Methodology</vt:lpstr>
      <vt:lpstr>Example of our algorithm</vt:lpstr>
      <vt:lpstr>Slack reclamation analysis using our algorithm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iv project seminar</dc:title>
  <dc:creator>Prabhnandan Singh</dc:creator>
  <cp:lastModifiedBy>Prabhnandan Singh</cp:lastModifiedBy>
  <cp:revision>2</cp:revision>
  <dcterms:created xsi:type="dcterms:W3CDTF">2021-05-05T03:37:02Z</dcterms:created>
  <dcterms:modified xsi:type="dcterms:W3CDTF">2021-05-10T00:19:25Z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0x010100AABB024B58403B41A08B540519F60710</vt:lpwstr>
  </property>
</Properties>
</file>